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3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79"/>
  </p:normalViewPr>
  <p:slideViewPr>
    <p:cSldViewPr snapToGrid="0">
      <p:cViewPr>
        <p:scale>
          <a:sx n="86" d="100"/>
          <a:sy n="86" d="100"/>
        </p:scale>
        <p:origin x="1592" y="5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756FB-E05E-443F-88A1-CFC9063899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4727" y="1597961"/>
            <a:ext cx="9144000" cy="3162300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5DA97A-281B-4A77-9D2C-C5E6A860E6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84727" y="4902488"/>
            <a:ext cx="9144000" cy="985075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FD7BAE-E194-4223-BB4E-5E487863F5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8/2/22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21F6C9-7279-4DF8-9462-3EFEFA03F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457072-0A38-49AD-8D0D-0E42DD488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25581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489E81-5CFF-4A28-B9C8-5D54E51DF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58A4CC8-DCB0-4E94-98A7-236E3D1866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D1F802-21C2-44B2-A419-55469D8265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8/2/22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BDB709-08FF-4C4A-8670-4CCA9146F9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395375-1CC8-4950-8439-877451C426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2379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CE8BDF0-A155-454D-B3E2-AD15D0905A6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073242" y="827313"/>
            <a:ext cx="2280557" cy="5061857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244E0D-96EC-4B35-BA5C-5DAFCC7281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827313"/>
            <a:ext cx="8115300" cy="5061857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3ADC4E-9FB1-439F-B0FB-47F47B3421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8/2/22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7EE406-061A-4440-BA75-3B684FC848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6D93CF-F5F3-4897-A51E-47D577FDD3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6709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398199-C6CF-4DFF-A750-435F06CC7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F2D5EB-F993-411F-9DBA-971321FC00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A5D216-27F9-4078-8349-ABC9F614A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8/2/22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84F8A8-FBA7-4F25-ADEA-AF346495DE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4609F8-5897-4724-8FA6-3EFDE8F2D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1738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6C0F0C-7BA8-490D-B4C9-CCE145DCD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726" y="1709738"/>
            <a:ext cx="9143999" cy="3050523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290E61-B837-4BE4-9BC7-6AF706BCCA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84726" y="4902488"/>
            <a:ext cx="9143999" cy="985075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52E15F-E46D-44C6-9FB9-07B0BC545A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8/2/22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BF6955-3667-4857-B35A-9E12F79886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14B309-D15E-4FA1-9B8D-8C1F3B56C3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1410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219AB-91F9-4F80-9B5D-2E6FE925F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19F334-D0CF-4DFD-BAA9-3ECD639B1F1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77362" y="2227809"/>
            <a:ext cx="4942438" cy="394915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5E0B5D-4613-4DA7-BA20-58B19BE8A4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227809"/>
            <a:ext cx="4855265" cy="394915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F311AB-0603-424D-BC42-0CEAB3562B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8/2/22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3AA2AC-0C5F-4835-BE47-D780C29890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6C54C0-DFDA-4778-9EE8-5E5C30E05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25968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F3603-5B09-4916-8324-A6BDAB4E06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726" y="365125"/>
            <a:ext cx="9942739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74073C-C15B-4218-9B84-6758955176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84725" y="1681163"/>
            <a:ext cx="491285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116D27-36F6-440B-A9BE-8B9499047C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84726" y="2505075"/>
            <a:ext cx="4912849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C12010D-7AC4-4A70-A211-6A29274119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4855265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6AE85B5-3350-49A4-86A1-E5DAED4916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4855265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73E874-D08B-4D81-B82D-5DF242E4A1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8/2/22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E174067-0FFA-41C3-A3A6-E8907CC32D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947985-FBC0-4118-8877-2E327F637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3903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CE0282-3DE7-4AB9-83AC-AFEDD22AF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1A7436C-706A-443F-86CD-4444C8281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8/2/22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B53292-7EA5-45D0-957F-636A44FC06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76F59D-34BB-462C-B506-040B9E982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6623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BE55245-AB52-41B4-9B28-55E6527DA2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8/2/22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73B8AE-58B0-4FDF-8430-9D8D3DD537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9E4D91-8619-43C1-841B-B5F47DE01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3044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DA660-DF93-4947-B93F-BF118D3B5F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727" y="457200"/>
            <a:ext cx="368729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F0292E-B3E1-4FD6-A7FA-C165BAC21C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5844277" cy="487362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FB0ECC-817B-4A71-AFB5-FC60A2BC3A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84727" y="2253343"/>
            <a:ext cx="3687298" cy="361564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788E0B-6135-4F59-A35A-2CA1A8BA4E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8/2/22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0DEF36-4037-4E6D-988F-CC8E3F11C6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5C0D2D-D878-4723-A002-5A601EFB4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3980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5C59D5-B8A1-4C9C-A61F-E082A44330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727" y="720433"/>
            <a:ext cx="3687298" cy="1587337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CB4F5F-E6E7-45C3-B35C-80F81FB1A5E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5827712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633AB7-4F8E-4A9F-AC15-89E6A6E003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84727" y="2449286"/>
            <a:ext cx="3687298" cy="341970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74B526-866D-4E11-A7F9-081BD4EDF4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8/2/22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758BF8-E962-4367-8495-62438FDD4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C20AE1-C97D-4E6C-9DB2-B2904C2CF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3670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AE192E3E-68A9-4F36-936C-1C8D0B9EF132}"/>
              </a:ext>
            </a:extLst>
          </p:cNvPr>
          <p:cNvSpPr/>
          <p:nvPr/>
        </p:nvSpPr>
        <p:spPr>
          <a:xfrm>
            <a:off x="8803792" y="3455896"/>
            <a:ext cx="3388208" cy="3406341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F214EB0-7E6D-4536-9350-5CB688B56F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362" y="720434"/>
            <a:ext cx="9950103" cy="15073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F5455E-4725-4924-BF7D-2E1FC9E391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7362" y="2427316"/>
            <a:ext cx="9950103" cy="35135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CAD9D9-1A1D-4438-9F3D-E5E58FD72F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243751" y="6356350"/>
            <a:ext cx="22966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fld id="{8C28A28C-4C6A-46EA-90C0-4EE0B89CC5C7}" type="datetimeFigureOut">
              <a:rPr lang="en-US" smtClean="0"/>
              <a:pPr/>
              <a:t>8/2/22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80A827-D7BF-4CA4-8C29-5AE54ADA47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1610380" y="1926575"/>
            <a:ext cx="383035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717188-1DE1-4DA5-8161-21179E4ADE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0355" y="6356350"/>
            <a:ext cx="4109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fld id="{5DEF7F31-0B8A-474A-B86C-91F381754329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91469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72" r:id="rId6"/>
    <p:sldLayoutId id="2147483667" r:id="rId7"/>
    <p:sldLayoutId id="2147483668" r:id="rId8"/>
    <p:sldLayoutId id="2147483669" r:id="rId9"/>
    <p:sldLayoutId id="2147483671" r:id="rId10"/>
    <p:sldLayoutId id="2147483670" r:id="rId11"/>
  </p:sldLayoutIdLst>
  <p:txStyles>
    <p:titleStyle>
      <a:lvl1pPr algn="l" defTabSz="914400" rtl="0" eaLnBrk="1" latinLnBrk="0" hangingPunct="1">
        <a:lnSpc>
          <a:spcPct val="110000"/>
        </a:lnSpc>
        <a:spcBef>
          <a:spcPct val="0"/>
        </a:spcBef>
        <a:buNone/>
        <a:defRPr sz="3200" b="1" kern="120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274320" indent="0" algn="l" defTabSz="914400" rtl="0" eaLnBrk="1" latinLnBrk="0" hangingPunct="1">
        <a:lnSpc>
          <a:spcPct val="120000"/>
        </a:lnSpc>
        <a:spcBef>
          <a:spcPts val="500"/>
        </a:spcBef>
        <a:buFontTx/>
        <a:buNone/>
        <a:defRPr sz="16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0" algn="l" defTabSz="914400" rtl="0" eaLnBrk="1" latinLnBrk="0" hangingPunct="1">
        <a:lnSpc>
          <a:spcPct val="120000"/>
        </a:lnSpc>
        <a:spcBef>
          <a:spcPts val="500"/>
        </a:spcBef>
        <a:buFontTx/>
        <a:buNone/>
        <a:defRPr sz="12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82296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8">
            <a:extLst>
              <a:ext uri="{FF2B5EF4-FFF2-40B4-BE49-F238E27FC236}">
                <a16:creationId xmlns:a16="http://schemas.microsoft.com/office/drawing/2014/main" id="{DD82E472-1CA5-46C0-AE6C-D963B0AA6B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7E73280-CB18-24E7-4707-BC0D191822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4728" y="1597961"/>
            <a:ext cx="3182472" cy="3162300"/>
          </a:xfrm>
        </p:spPr>
        <p:txBody>
          <a:bodyPr>
            <a:normAutofit/>
          </a:bodyPr>
          <a:lstStyle/>
          <a:p>
            <a:r>
              <a:rPr lang="fr-FR" dirty="0"/>
              <a:t>GOOGLE ANALYTICS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D24351B-6F5C-1C38-D67B-6D950BEAD3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84728" y="4902489"/>
            <a:ext cx="3182472" cy="985075"/>
          </a:xfrm>
        </p:spPr>
        <p:txBody>
          <a:bodyPr>
            <a:normAutofit/>
          </a:bodyPr>
          <a:lstStyle/>
          <a:p>
            <a:r>
              <a:rPr lang="fr-FR" dirty="0"/>
              <a:t>Google Merchandise Store</a:t>
            </a:r>
          </a:p>
          <a:p>
            <a:r>
              <a:rPr lang="fr-FR" dirty="0"/>
              <a:t>02/08/2021-31/12/2021</a:t>
            </a:r>
          </a:p>
        </p:txBody>
      </p:sp>
      <p:sp>
        <p:nvSpPr>
          <p:cNvPr id="18" name="Freeform: Shape 10">
            <a:extLst>
              <a:ext uri="{FF2B5EF4-FFF2-40B4-BE49-F238E27FC236}">
                <a16:creationId xmlns:a16="http://schemas.microsoft.com/office/drawing/2014/main" id="{B8EE1F1C-1651-4D09-B967-2E27650201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8673752" y="-8569"/>
            <a:ext cx="3518248" cy="3463107"/>
          </a:xfrm>
          <a:custGeom>
            <a:avLst/>
            <a:gdLst>
              <a:gd name="connsiteX0" fmla="*/ 2 w 3518248"/>
              <a:gd name="connsiteY0" fmla="*/ 3444546 h 3463107"/>
              <a:gd name="connsiteX1" fmla="*/ 0 w 3518248"/>
              <a:gd name="connsiteY1" fmla="*/ 3444546 h 3463107"/>
              <a:gd name="connsiteX2" fmla="*/ 0 w 3518248"/>
              <a:gd name="connsiteY2" fmla="*/ 3463107 h 3463107"/>
              <a:gd name="connsiteX3" fmla="*/ 2 w 3518248"/>
              <a:gd name="connsiteY3" fmla="*/ 3463107 h 3463107"/>
              <a:gd name="connsiteX4" fmla="*/ 3518248 w 3518248"/>
              <a:gd name="connsiteY4" fmla="*/ 0 h 3463107"/>
              <a:gd name="connsiteX5" fmla="*/ 0 w 3518248"/>
              <a:gd name="connsiteY5" fmla="*/ 0 h 3463107"/>
              <a:gd name="connsiteX6" fmla="*/ 0 w 3518248"/>
              <a:gd name="connsiteY6" fmla="*/ 3444546 h 3463107"/>
              <a:gd name="connsiteX7" fmla="*/ 2 w 3518248"/>
              <a:gd name="connsiteY7" fmla="*/ 3444467 h 3463107"/>
              <a:gd name="connsiteX8" fmla="*/ 2 w 3518248"/>
              <a:gd name="connsiteY8" fmla="*/ 3435229 h 3463107"/>
              <a:gd name="connsiteX9" fmla="*/ 239 w 3518248"/>
              <a:gd name="connsiteY9" fmla="*/ 3435229 h 3463107"/>
              <a:gd name="connsiteX10" fmla="*/ 4544 w 3518248"/>
              <a:gd name="connsiteY10" fmla="*/ 3267731 h 3463107"/>
              <a:gd name="connsiteX11" fmla="*/ 3492160 w 3518248"/>
              <a:gd name="connsiteY11" fmla="*/ 8567 h 3463107"/>
              <a:gd name="connsiteX12" fmla="*/ 3492160 w 3518248"/>
              <a:gd name="connsiteY12" fmla="*/ 3435228 h 3463107"/>
              <a:gd name="connsiteX13" fmla="*/ 3492162 w 3518248"/>
              <a:gd name="connsiteY13" fmla="*/ 3435228 h 3463107"/>
              <a:gd name="connsiteX14" fmla="*/ 3492162 w 3518248"/>
              <a:gd name="connsiteY14" fmla="*/ 3463107 h 3463107"/>
              <a:gd name="connsiteX15" fmla="*/ 3518248 w 3518248"/>
              <a:gd name="connsiteY15" fmla="*/ 3463107 h 3463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518248" h="3463107">
                <a:moveTo>
                  <a:pt x="2" y="3444546"/>
                </a:moveTo>
                <a:lnTo>
                  <a:pt x="0" y="3444546"/>
                </a:lnTo>
                <a:lnTo>
                  <a:pt x="0" y="3463107"/>
                </a:lnTo>
                <a:lnTo>
                  <a:pt x="2" y="3463107"/>
                </a:lnTo>
                <a:close/>
                <a:moveTo>
                  <a:pt x="3518248" y="0"/>
                </a:moveTo>
                <a:lnTo>
                  <a:pt x="0" y="0"/>
                </a:lnTo>
                <a:lnTo>
                  <a:pt x="0" y="3444546"/>
                </a:lnTo>
                <a:lnTo>
                  <a:pt x="2" y="3444467"/>
                </a:lnTo>
                <a:lnTo>
                  <a:pt x="2" y="3435229"/>
                </a:lnTo>
                <a:lnTo>
                  <a:pt x="239" y="3435229"/>
                </a:lnTo>
                <a:lnTo>
                  <a:pt x="4544" y="3267731"/>
                </a:lnTo>
                <a:cubicBezTo>
                  <a:pt x="98075" y="1452264"/>
                  <a:pt x="1623765" y="8567"/>
                  <a:pt x="3492160" y="8567"/>
                </a:cubicBezTo>
                <a:lnTo>
                  <a:pt x="3492160" y="3435228"/>
                </a:lnTo>
                <a:lnTo>
                  <a:pt x="3492162" y="3435228"/>
                </a:lnTo>
                <a:lnTo>
                  <a:pt x="3492162" y="3463107"/>
                </a:lnTo>
                <a:lnTo>
                  <a:pt x="3518248" y="3463107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Rectangle 12">
            <a:extLst>
              <a:ext uri="{FF2B5EF4-FFF2-40B4-BE49-F238E27FC236}">
                <a16:creationId xmlns:a16="http://schemas.microsoft.com/office/drawing/2014/main" id="{190BE76C-8C31-474D-9C9C-79733F933A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5224980" y="-794"/>
            <a:ext cx="3492162" cy="346310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3D3D5E0-FE4C-47B2-A91D-20273BB7A8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24462" y="192629"/>
            <a:ext cx="3070455" cy="3070455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795431E-B7EE-44A7-BC53-12738BB8E4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5243267" y="3462314"/>
            <a:ext cx="3456575" cy="340085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1B5A3B83-A4E3-4C3A-A50B-DB9185BBB3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24980" y="3459708"/>
            <a:ext cx="3474862" cy="3403464"/>
          </a:xfrm>
          <a:custGeom>
            <a:avLst/>
            <a:gdLst>
              <a:gd name="connsiteX0" fmla="*/ 0 w 2559050"/>
              <a:gd name="connsiteY0" fmla="*/ 0 h 2559050"/>
              <a:gd name="connsiteX1" fmla="*/ 2559050 w 2559050"/>
              <a:gd name="connsiteY1" fmla="*/ 0 h 2559050"/>
              <a:gd name="connsiteX2" fmla="*/ 0 w 2559050"/>
              <a:gd name="connsiteY2" fmla="*/ 2559050 h 2559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59050" h="2559050">
                <a:moveTo>
                  <a:pt x="0" y="0"/>
                </a:moveTo>
                <a:lnTo>
                  <a:pt x="2559050" y="0"/>
                </a:lnTo>
                <a:cubicBezTo>
                  <a:pt x="2559050" y="1413324"/>
                  <a:pt x="1413324" y="2559050"/>
                  <a:pt x="0" y="255905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1" name="Picture 3">
            <a:extLst>
              <a:ext uri="{FF2B5EF4-FFF2-40B4-BE49-F238E27FC236}">
                <a16:creationId xmlns:a16="http://schemas.microsoft.com/office/drawing/2014/main" id="{D6D54DCC-D92A-32BD-3E27-C66ACA3523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307" r="15799"/>
          <a:stretch/>
        </p:blipFill>
        <p:spPr>
          <a:xfrm>
            <a:off x="8699840" y="10"/>
            <a:ext cx="3492162" cy="6857992"/>
          </a:xfrm>
          <a:custGeom>
            <a:avLst/>
            <a:gdLst/>
            <a:ahLst/>
            <a:cxnLst/>
            <a:rect l="l" t="t" r="r" b="b"/>
            <a:pathLst>
              <a:path w="3492162" h="6858002">
                <a:moveTo>
                  <a:pt x="2" y="0"/>
                </a:moveTo>
                <a:cubicBezTo>
                  <a:pt x="1868397" y="0"/>
                  <a:pt x="3394087" y="1443697"/>
                  <a:pt x="3487618" y="3259164"/>
                </a:cubicBezTo>
                <a:lnTo>
                  <a:pt x="3491923" y="3426662"/>
                </a:lnTo>
                <a:lnTo>
                  <a:pt x="3492160" y="3426662"/>
                </a:lnTo>
                <a:lnTo>
                  <a:pt x="3492160" y="3435900"/>
                </a:lnTo>
                <a:lnTo>
                  <a:pt x="3492162" y="3435979"/>
                </a:lnTo>
                <a:lnTo>
                  <a:pt x="3492160" y="3435979"/>
                </a:lnTo>
                <a:lnTo>
                  <a:pt x="3492159" y="6858002"/>
                </a:lnTo>
                <a:lnTo>
                  <a:pt x="0" y="6858002"/>
                </a:lnTo>
                <a:lnTo>
                  <a:pt x="0" y="3426661"/>
                </a:lnTo>
                <a:lnTo>
                  <a:pt x="2" y="3426661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4911151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82E1D2B-F50B-EF23-147F-DB7595A4F6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0948" y="325428"/>
            <a:ext cx="9950103" cy="646331"/>
          </a:xfrm>
        </p:spPr>
        <p:txBody>
          <a:bodyPr/>
          <a:lstStyle/>
          <a:p>
            <a:r>
              <a:rPr lang="fr-FR" dirty="0"/>
              <a:t>AUDIENCE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86F710BA-E4BD-7F5E-5B7C-9F31F27B8A97}"/>
              </a:ext>
            </a:extLst>
          </p:cNvPr>
          <p:cNvSpPr txBox="1"/>
          <p:nvPr/>
        </p:nvSpPr>
        <p:spPr>
          <a:xfrm>
            <a:off x="94557" y="1196115"/>
            <a:ext cx="36003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b="0" i="0" dirty="0">
                <a:solidFill>
                  <a:srgbClr val="6B6F80"/>
                </a:solidFill>
                <a:effectLst/>
                <a:latin typeface="Muli"/>
              </a:rPr>
              <a:t>Qui sont les visiteurs ?</a:t>
            </a:r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83C1A2CE-295C-D4F6-6444-4342E24EBC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4908" y="1632123"/>
            <a:ext cx="5041199" cy="180542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A8D6AA3C-96AC-6818-9FE4-904DE3FDED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2868" y="4434167"/>
            <a:ext cx="2094597" cy="121807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181EA170-45EC-8A40-C40E-8D9A63511C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3287" y="4434167"/>
            <a:ext cx="1562820" cy="180542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7A314955-8D24-03F9-DDAA-950B394C90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4131" y="4434167"/>
            <a:ext cx="3552769" cy="145207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E26FC322-400C-792D-6568-0B1185D818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04518" y="5081707"/>
            <a:ext cx="3538387" cy="145207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Image 15" descr="Une image contenant table&#10;&#10;Description générée automatiquement">
            <a:extLst>
              <a:ext uri="{FF2B5EF4-FFF2-40B4-BE49-F238E27FC236}">
                <a16:creationId xmlns:a16="http://schemas.microsoft.com/office/drawing/2014/main" id="{FA703894-50E4-BEE3-C4F2-15218BB3A3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72600" y="1632123"/>
            <a:ext cx="2221075" cy="167801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97A1E979-7DE7-E209-173D-F66D8D4003F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8325" y="1635855"/>
            <a:ext cx="2685092" cy="193547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702E9D31-4123-32D3-D758-8FC6E042E7F7}"/>
              </a:ext>
            </a:extLst>
          </p:cNvPr>
          <p:cNvSpPr txBox="1"/>
          <p:nvPr/>
        </p:nvSpPr>
        <p:spPr>
          <a:xfrm>
            <a:off x="4636417" y="1196115"/>
            <a:ext cx="66365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b="0" i="0" dirty="0">
                <a:solidFill>
                  <a:srgbClr val="6B6F80"/>
                </a:solidFill>
                <a:effectLst/>
                <a:latin typeface="Muli"/>
              </a:rPr>
              <a:t>D'où viennent-ils ?</a:t>
            </a:r>
            <a:endParaRPr lang="fr-FR" dirty="0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3ED4EF7D-CA33-7EAB-5F7C-DE0358BD70F2}"/>
              </a:ext>
            </a:extLst>
          </p:cNvPr>
          <p:cNvSpPr txBox="1"/>
          <p:nvPr/>
        </p:nvSpPr>
        <p:spPr>
          <a:xfrm>
            <a:off x="404131" y="3973111"/>
            <a:ext cx="5912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b="0" i="0" dirty="0">
                <a:solidFill>
                  <a:srgbClr val="6B6F80"/>
                </a:solidFill>
                <a:effectLst/>
                <a:latin typeface="Muli"/>
              </a:rPr>
              <a:t>S'agit-il de nouveaux ou de visiteurs réguliers ?</a:t>
            </a:r>
            <a:endParaRPr lang="fr-FR" dirty="0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1BB8C951-7F2A-8EAA-63BE-4163A0A5CBB0}"/>
              </a:ext>
            </a:extLst>
          </p:cNvPr>
          <p:cNvSpPr txBox="1"/>
          <p:nvPr/>
        </p:nvSpPr>
        <p:spPr>
          <a:xfrm>
            <a:off x="6464200" y="3968993"/>
            <a:ext cx="52073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b="0" i="0" dirty="0">
                <a:solidFill>
                  <a:srgbClr val="6B6F80"/>
                </a:solidFill>
                <a:effectLst/>
                <a:latin typeface="Muli"/>
              </a:rPr>
              <a:t>Quels appareils utilisent-ils ?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509717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DFF1015-564B-EB6A-2B01-3DE144EC78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0948" y="325018"/>
            <a:ext cx="9950103" cy="646331"/>
          </a:xfrm>
        </p:spPr>
        <p:txBody>
          <a:bodyPr/>
          <a:lstStyle/>
          <a:p>
            <a:r>
              <a:rPr lang="fr-FR" dirty="0"/>
              <a:t>ACQUISITION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14C9756C-9DE0-6D3C-DD37-938F4CACDCF8}"/>
              </a:ext>
            </a:extLst>
          </p:cNvPr>
          <p:cNvSpPr txBox="1"/>
          <p:nvPr/>
        </p:nvSpPr>
        <p:spPr>
          <a:xfrm>
            <a:off x="5820903" y="1633996"/>
            <a:ext cx="60980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b="0" i="0" dirty="0">
                <a:solidFill>
                  <a:srgbClr val="6B6F80"/>
                </a:solidFill>
                <a:effectLst/>
                <a:latin typeface="Muli"/>
              </a:rPr>
              <a:t>Quelles campagnes fonctionnent le mieux ?</a:t>
            </a:r>
            <a:endParaRPr lang="fr-FR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FD9E87E0-C0B7-D4E4-1B3B-2D63CB0661CA}"/>
              </a:ext>
            </a:extLst>
          </p:cNvPr>
          <p:cNvSpPr txBox="1"/>
          <p:nvPr/>
        </p:nvSpPr>
        <p:spPr>
          <a:xfrm>
            <a:off x="127418" y="1633996"/>
            <a:ext cx="60980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b="0" i="0" dirty="0">
                <a:solidFill>
                  <a:srgbClr val="6B6F80"/>
                </a:solidFill>
                <a:effectLst/>
                <a:latin typeface="Muli"/>
              </a:rPr>
              <a:t>De quels canaux proviennent-ils ?</a:t>
            </a:r>
            <a:endParaRPr lang="fr-FR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DBA8B7D6-FDC6-6EDD-E179-7537A63C07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0056" y="2316095"/>
            <a:ext cx="3819753" cy="330182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E66566FD-C382-A77F-DF47-9C520A67E2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0948" y="2316095"/>
            <a:ext cx="4110998" cy="330182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416285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DFF1015-564B-EB6A-2B01-3DE144EC78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0948" y="325017"/>
            <a:ext cx="9950103" cy="646331"/>
          </a:xfrm>
        </p:spPr>
        <p:txBody>
          <a:bodyPr/>
          <a:lstStyle/>
          <a:p>
            <a:r>
              <a:rPr lang="fr-FR" dirty="0"/>
              <a:t>COMPORTEMENT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14C9756C-9DE0-6D3C-DD37-938F4CACDCF8}"/>
              </a:ext>
            </a:extLst>
          </p:cNvPr>
          <p:cNvSpPr txBox="1"/>
          <p:nvPr/>
        </p:nvSpPr>
        <p:spPr>
          <a:xfrm>
            <a:off x="1492885" y="1618371"/>
            <a:ext cx="33764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b="0" i="0" dirty="0">
                <a:solidFill>
                  <a:srgbClr val="6B6F80"/>
                </a:solidFill>
                <a:effectLst/>
                <a:latin typeface="Muli"/>
              </a:rPr>
              <a:t>Quelles pages ont-ils vu ?</a:t>
            </a:r>
            <a:endParaRPr lang="fr-FR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8549A558-5FF1-4DCF-9B71-A5E67B56B218}"/>
              </a:ext>
            </a:extLst>
          </p:cNvPr>
          <p:cNvSpPr txBox="1"/>
          <p:nvPr/>
        </p:nvSpPr>
        <p:spPr>
          <a:xfrm>
            <a:off x="5833420" y="1618371"/>
            <a:ext cx="60980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b="0" i="0" dirty="0">
                <a:solidFill>
                  <a:srgbClr val="6B6F80"/>
                </a:solidFill>
                <a:effectLst/>
                <a:latin typeface="Muli"/>
              </a:rPr>
              <a:t>Quelles sont les principales actions effectuées sur ces pages ?</a:t>
            </a:r>
            <a:endParaRPr lang="fr-FR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C1038272-6260-A653-8737-43D5A0DAD7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9446" y="2196607"/>
            <a:ext cx="3663363" cy="304302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C3A21FDC-BBD2-E3C5-72B9-50DF600E45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9991" y="2196607"/>
            <a:ext cx="4064849" cy="304302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151837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DFF1015-564B-EB6A-2B01-3DE144EC78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0948" y="325017"/>
            <a:ext cx="9950103" cy="663523"/>
          </a:xfrm>
        </p:spPr>
        <p:txBody>
          <a:bodyPr/>
          <a:lstStyle/>
          <a:p>
            <a:r>
              <a:rPr lang="fr-FR" dirty="0"/>
              <a:t>CONVERSION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14C9756C-9DE0-6D3C-DD37-938F4CACDCF8}"/>
              </a:ext>
            </a:extLst>
          </p:cNvPr>
          <p:cNvSpPr txBox="1"/>
          <p:nvPr/>
        </p:nvSpPr>
        <p:spPr>
          <a:xfrm>
            <a:off x="2753953" y="1245050"/>
            <a:ext cx="60980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b="0" i="0" dirty="0">
                <a:solidFill>
                  <a:srgbClr val="6B6F80"/>
                </a:solidFill>
                <a:effectLst/>
                <a:latin typeface="Muli"/>
              </a:rPr>
              <a:t>Quel est le taux d’abandon entre chaque étape du tunnel ?</a:t>
            </a:r>
            <a:endParaRPr lang="fr-FR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1319AAAA-7890-5EA7-B3E9-3C63A0DD8C83}"/>
              </a:ext>
            </a:extLst>
          </p:cNvPr>
          <p:cNvSpPr txBox="1"/>
          <p:nvPr/>
        </p:nvSpPr>
        <p:spPr>
          <a:xfrm>
            <a:off x="2924766" y="4095689"/>
            <a:ext cx="53494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b="0" i="0" dirty="0">
                <a:solidFill>
                  <a:srgbClr val="6B6F80"/>
                </a:solidFill>
                <a:effectLst/>
                <a:latin typeface="Muli"/>
              </a:rPr>
              <a:t>Quels sont les produits qui rapportent le plus ?</a:t>
            </a:r>
            <a:endParaRPr lang="fr-FR" dirty="0"/>
          </a:p>
        </p:txBody>
      </p:sp>
      <p:pic>
        <p:nvPicPr>
          <p:cNvPr id="6" name="Image 5" descr="Une image contenant table&#10;&#10;Description générée automatiquement">
            <a:extLst>
              <a:ext uri="{FF2B5EF4-FFF2-40B4-BE49-F238E27FC236}">
                <a16:creationId xmlns:a16="http://schemas.microsoft.com/office/drawing/2014/main" id="{250D2BD4-1512-19C4-9366-9ED72468C8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1364" y="4584942"/>
            <a:ext cx="6503233" cy="194804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Image 7" descr="Une image contenant table&#10;&#10;Description générée automatiquement">
            <a:extLst>
              <a:ext uri="{FF2B5EF4-FFF2-40B4-BE49-F238E27FC236}">
                <a16:creationId xmlns:a16="http://schemas.microsoft.com/office/drawing/2014/main" id="{94932E1E-80DD-C48F-3CA7-B20A166936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1749" y="1781210"/>
            <a:ext cx="4942461" cy="181915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139113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68AFC3D4-5965-74E8-CE5F-7723583414E2}"/>
              </a:ext>
            </a:extLst>
          </p:cNvPr>
          <p:cNvSpPr txBox="1"/>
          <p:nvPr/>
        </p:nvSpPr>
        <p:spPr>
          <a:xfrm>
            <a:off x="1201111" y="751344"/>
            <a:ext cx="8080121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fr-FR" b="1" dirty="0">
                <a:solidFill>
                  <a:schemeClr val="accent5"/>
                </a:solidFill>
                <a:latin typeface="+mj-lt"/>
              </a:rPr>
              <a:t>RECOMMANDATIONS PRODUIT :</a:t>
            </a:r>
          </a:p>
          <a:p>
            <a:pPr algn="l"/>
            <a:endParaRPr lang="fr-FR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fr-FR" dirty="0"/>
              <a:t>1/3 des utilisateurs se connectent depuis un mobile =&gt; optimiser le site sur mobile</a:t>
            </a:r>
          </a:p>
          <a:p>
            <a:pPr algn="l"/>
            <a:endParaRPr lang="fr-FR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fr-FR" dirty="0"/>
              <a:t>12% des utilisateurs parlent chinois =&gt; proposer d’autres langues sur le site</a:t>
            </a:r>
          </a:p>
          <a:p>
            <a:pPr algn="l"/>
            <a:endParaRPr lang="fr-FR" dirty="0"/>
          </a:p>
          <a:p>
            <a:pPr algn="l"/>
            <a:endParaRPr lang="fr-FR" dirty="0"/>
          </a:p>
          <a:p>
            <a:r>
              <a:rPr lang="fr-FR" b="1" dirty="0">
                <a:solidFill>
                  <a:schemeClr val="accent5"/>
                </a:solidFill>
                <a:latin typeface="+mj-lt"/>
              </a:rPr>
              <a:t>RECOMMANDATIONS BUSINESS :</a:t>
            </a:r>
          </a:p>
          <a:p>
            <a:endParaRPr lang="fr-FR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fr-FR" dirty="0"/>
              <a:t>Comprendre pourquoi la campagne Banner test a si bien marché par rapport aux autres + quid du ROI ?</a:t>
            </a:r>
          </a:p>
          <a:p>
            <a:pPr algn="l"/>
            <a:endParaRPr lang="fr-FR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fr-FR" dirty="0" err="1"/>
              <a:t>View_promotion</a:t>
            </a:r>
            <a:r>
              <a:rPr lang="fr-FR" dirty="0"/>
              <a:t> est l’événement le plus fréquent =&gt; continuer à jouer sur les promotions pour convertir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fr-FR" dirty="0"/>
              <a:t>La page </a:t>
            </a:r>
            <a:r>
              <a:rPr lang="fr-FR" dirty="0" err="1"/>
              <a:t>Men’s</a:t>
            </a:r>
            <a:r>
              <a:rPr lang="fr-FR" dirty="0"/>
              <a:t>/</a:t>
            </a:r>
            <a:r>
              <a:rPr lang="fr-FR" dirty="0" err="1"/>
              <a:t>unisex</a:t>
            </a:r>
            <a:r>
              <a:rPr lang="fr-FR" dirty="0"/>
              <a:t> </a:t>
            </a:r>
            <a:r>
              <a:rPr lang="fr-FR" dirty="0" err="1"/>
              <a:t>apparel</a:t>
            </a:r>
            <a:r>
              <a:rPr lang="fr-FR" dirty="0"/>
              <a:t> est populaire =&gt; la mettre en avant (dans les pubs et/ou en </a:t>
            </a:r>
            <a:r>
              <a:rPr lang="fr-FR" dirty="0" err="1"/>
              <a:t>homepage</a:t>
            </a:r>
            <a:r>
              <a:rPr lang="fr-F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65442798"/>
      </p:ext>
    </p:extLst>
  </p:cSld>
  <p:clrMapOvr>
    <a:masterClrMapping/>
  </p:clrMapOvr>
</p:sld>
</file>

<file path=ppt/theme/theme1.xml><?xml version="1.0" encoding="utf-8"?>
<a:theme xmlns:a="http://schemas.openxmlformats.org/drawingml/2006/main" name="BlocksVTI">
  <a:themeElements>
    <a:clrScheme name="AnalogousFromLightSeedLeftStep">
      <a:dk1>
        <a:srgbClr val="000000"/>
      </a:dk1>
      <a:lt1>
        <a:srgbClr val="FFFFFF"/>
      </a:lt1>
      <a:dk2>
        <a:srgbClr val="242E41"/>
      </a:dk2>
      <a:lt2>
        <a:srgbClr val="E2E4E8"/>
      </a:lt2>
      <a:accent1>
        <a:srgbClr val="AD9F80"/>
      </a:accent1>
      <a:accent2>
        <a:srgbClr val="BA8F7F"/>
      </a:accent2>
      <a:accent3>
        <a:srgbClr val="C49299"/>
      </a:accent3>
      <a:accent4>
        <a:srgbClr val="BA7FA0"/>
      </a:accent4>
      <a:accent5>
        <a:srgbClr val="C28FC1"/>
      </a:accent5>
      <a:accent6>
        <a:srgbClr val="A37FBA"/>
      </a:accent6>
      <a:hlink>
        <a:srgbClr val="697EAE"/>
      </a:hlink>
      <a:folHlink>
        <a:srgbClr val="7F7F7F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ocksVTI" id="{31656FE6-20D8-4105-85EA-706EC9332BE9}" vid="{039DFFC9-9B25-4063-9235-B287A446F50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259</TotalTime>
  <Words>168</Words>
  <Application>Microsoft Macintosh PowerPoint</Application>
  <PresentationFormat>Grand écran</PresentationFormat>
  <Paragraphs>31</Paragraphs>
  <Slides>6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6</vt:i4>
      </vt:variant>
    </vt:vector>
  </HeadingPairs>
  <TitlesOfParts>
    <vt:vector size="11" baseType="lpstr">
      <vt:lpstr>Arial</vt:lpstr>
      <vt:lpstr>Avenir Next LT Pro</vt:lpstr>
      <vt:lpstr>Avenir Next LT Pro Light</vt:lpstr>
      <vt:lpstr>Muli</vt:lpstr>
      <vt:lpstr>BlocksVTI</vt:lpstr>
      <vt:lpstr>GOOGLE ANALYTICS</vt:lpstr>
      <vt:lpstr>AUDIENCE</vt:lpstr>
      <vt:lpstr>ACQUISITION</vt:lpstr>
      <vt:lpstr>COMPORTEMENT</vt:lpstr>
      <vt:lpstr>CONVERSION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GOOGLE ANALYTICS</dc:title>
  <dc:creator>VAN_RENTERGHEM Héloïse</dc:creator>
  <cp:lastModifiedBy>VAN_RENTERGHEM Héloïse</cp:lastModifiedBy>
  <cp:revision>7</cp:revision>
  <dcterms:created xsi:type="dcterms:W3CDTF">2022-08-02T11:37:23Z</dcterms:created>
  <dcterms:modified xsi:type="dcterms:W3CDTF">2022-08-02T15:56:57Z</dcterms:modified>
</cp:coreProperties>
</file>